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3" r:id="rId9"/>
    <p:sldId id="262" r:id="rId10"/>
    <p:sldId id="265" r:id="rId11"/>
    <p:sldId id="268" r:id="rId12"/>
    <p:sldId id="281" r:id="rId13"/>
    <p:sldId id="282" r:id="rId14"/>
    <p:sldId id="270" r:id="rId15"/>
    <p:sldId id="286" r:id="rId16"/>
    <p:sldId id="284" r:id="rId17"/>
    <p:sldId id="285" r:id="rId18"/>
    <p:sldId id="266" r:id="rId19"/>
    <p:sldId id="269" r:id="rId20"/>
    <p:sldId id="271" r:id="rId21"/>
    <p:sldId id="287" r:id="rId22"/>
    <p:sldId id="272" r:id="rId23"/>
    <p:sldId id="273" r:id="rId24"/>
    <p:sldId id="274" r:id="rId25"/>
    <p:sldId id="275" r:id="rId26"/>
    <p:sldId id="276" r:id="rId27"/>
    <p:sldId id="277" r:id="rId28"/>
    <p:sldId id="279" r:id="rId29"/>
    <p:sldId id="278" r:id="rId30"/>
    <p:sldId id="280" r:id="rId3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6D580-CA61-4B2E-AC8A-1CA677E2565E}" type="datetimeFigureOut">
              <a:rPr lang="hu-HU" smtClean="0"/>
              <a:t>2019. 02. 19.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C5868-6EBB-4155-A24C-283125F5F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237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C5868-6EBB-4155-A24C-283125F5F614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2466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B9271-1991-4191-AFFE-89773457AC9D}" type="datetime1">
              <a:rPr lang="hu-HU" smtClean="0"/>
              <a:t>2019. 02. 19.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Gombos Katalin 2018. 03. 10.</a:t>
            </a:r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8D09-C795-4AB2-93EE-916889131613}" type="datetime1">
              <a:rPr lang="hu-HU" smtClean="0"/>
              <a:t>2019. 02. 19.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Gombos Katalin 2018. 03. 10.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1318-5EF2-409B-A29A-EE162C61F350}" type="datetime1">
              <a:rPr lang="hu-HU" smtClean="0"/>
              <a:t>2019. 02. 19.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Gombos Katalin 2018. 03. 10.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F41C-8E3D-4633-9304-FBA437E846B2}" type="datetime1">
              <a:rPr lang="hu-HU" smtClean="0"/>
              <a:t>2019. 02. 19.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Gombos Katalin 2018. 03. 10.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135D8-AB3E-4636-A97C-AB7FDD13413C}" type="datetime1">
              <a:rPr lang="hu-HU" smtClean="0"/>
              <a:t>2019. 02. 19.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Gombos Katalin 2018. 03. 10.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A3EE-CD9E-4E6E-999A-EDE2D8ED0F0D}" type="datetime1">
              <a:rPr lang="hu-HU" smtClean="0"/>
              <a:t>2019. 02. 19.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Gombos Katalin 2018. 03. 10.</a:t>
            </a: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06D74-B159-4755-BDFA-CC32BFDD11E3}" type="datetime1">
              <a:rPr lang="hu-HU" smtClean="0"/>
              <a:t>2019. 02. 19.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Gombos Katalin 2018. 03. 10.</a:t>
            </a: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441A-79D0-4CEF-B282-C0B9371BC237}" type="datetime1">
              <a:rPr lang="hu-HU" smtClean="0"/>
              <a:t>2019. 02. 19.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Gombos Katalin 2018. 03. 10.</a:t>
            </a: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AF9F-D345-431A-92C8-07473EBF4CA2}" type="datetime1">
              <a:rPr lang="hu-HU" smtClean="0"/>
              <a:t>2019. 02. 19.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Gombos Katalin 2018. 03. 10.</a:t>
            </a: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E5E8-3DE0-4486-BB21-5F40CF77C8F5}" type="datetime1">
              <a:rPr lang="hu-HU" smtClean="0"/>
              <a:t>2019. 02. 19.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Gombos Katalin 2018. 03. 10.</a:t>
            </a: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5821-2CCF-4A5C-983A-D75DF67CBDC3}" type="datetime1">
              <a:rPr lang="hu-HU" smtClean="0"/>
              <a:t>2019. 02. 19.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Gombos Katalin 2018. 03. 10.</a:t>
            </a: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C24A18-09BB-4FFE-86E2-66F1801659B7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EB24EB-7567-4303-B802-B0BEB7CB5F73}" type="datetime1">
              <a:rPr lang="hu-HU" smtClean="0"/>
              <a:t>2019. 02. 19.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i-FI" smtClean="0"/>
              <a:t>Gombos Katalin 2018. 03. 10.</a:t>
            </a:r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C24A18-09BB-4FFE-86E2-66F1801659B7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uniós tagság létszakaszai: csatlakozás, felfüggesztés, kilépés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Az EU közjogi alapjai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6041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Unió alapértékei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a) az emberi méltóság, a szabadság, a demokrácia, az egyenlőség és a jogállamiság tiszteletben tartása; </a:t>
            </a:r>
          </a:p>
          <a:p>
            <a:pPr marL="0" indent="0">
              <a:buNone/>
            </a:pPr>
            <a:r>
              <a:rPr lang="hu-HU" dirty="0" smtClean="0"/>
              <a:t>b) az emberi jogok – köztük a kisebbségekhez tartozó személyek jogainak – tiszteletben tartása; </a:t>
            </a:r>
          </a:p>
          <a:p>
            <a:pPr marL="0" indent="0">
              <a:buNone/>
            </a:pPr>
            <a:r>
              <a:rPr lang="hu-HU" dirty="0" smtClean="0"/>
              <a:t>c) a pluralista társadalom és a megkülönböztetés-mentesség, a tolerancia, az igazságosság, a szolidaritás, valamint a nők és a férfiak közötti egyenlőség tiszteletben tartása.</a:t>
            </a:r>
          </a:p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4642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integrációhoz való közeledés lépései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Partnerség – szomszédságpolitika</a:t>
            </a:r>
          </a:p>
          <a:p>
            <a:r>
              <a:rPr lang="hu-HU" dirty="0" smtClean="0"/>
              <a:t>Európai Megállapodás (Társulási Megállapodás)</a:t>
            </a:r>
          </a:p>
          <a:p>
            <a:r>
              <a:rPr lang="hu-HU" dirty="0" smtClean="0"/>
              <a:t>Tagjelölt státusz</a:t>
            </a:r>
          </a:p>
          <a:p>
            <a:r>
              <a:rPr lang="hu-HU" dirty="0" smtClean="0"/>
              <a:t>Csatlakozási tárgyalások megkezdése</a:t>
            </a:r>
          </a:p>
          <a:p>
            <a:r>
              <a:rPr lang="hu-HU" dirty="0" smtClean="0"/>
              <a:t>Tagság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8027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Partnerség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smtClean="0"/>
              <a:t>keleti partnerség </a:t>
            </a:r>
          </a:p>
          <a:p>
            <a:r>
              <a:rPr lang="hu-HU" dirty="0" smtClean="0"/>
              <a:t>Azerbajdzsán</a:t>
            </a:r>
            <a:r>
              <a:rPr lang="hu-HU" dirty="0"/>
              <a:t>, </a:t>
            </a:r>
            <a:r>
              <a:rPr lang="hu-HU" dirty="0" err="1"/>
              <a:t>Belarusz</a:t>
            </a:r>
            <a:r>
              <a:rPr lang="hu-HU" dirty="0"/>
              <a:t>, Grúzia, </a:t>
            </a:r>
            <a:r>
              <a:rPr lang="hu-HU" dirty="0" smtClean="0"/>
              <a:t>Moldova, Örményország </a:t>
            </a:r>
            <a:r>
              <a:rPr lang="hu-HU" dirty="0"/>
              <a:t>és Ukrajna </a:t>
            </a:r>
            <a:endParaRPr lang="hu-HU" dirty="0" smtClean="0"/>
          </a:p>
          <a:p>
            <a:r>
              <a:rPr lang="hu-HU" dirty="0" smtClean="0"/>
              <a:t>szabadkereskedelmi megállapodás, </a:t>
            </a:r>
            <a:r>
              <a:rPr lang="hu-HU" dirty="0"/>
              <a:t>pénzügyi </a:t>
            </a:r>
            <a:r>
              <a:rPr lang="hu-HU" dirty="0" smtClean="0"/>
              <a:t>támogatás</a:t>
            </a:r>
            <a:endParaRPr lang="hu-HU" dirty="0"/>
          </a:p>
          <a:p>
            <a:r>
              <a:rPr lang="hu-HU" dirty="0" smtClean="0"/>
              <a:t>vízummentesség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1412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Szomszédságpolitika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Kétoldalú megállapodások</a:t>
            </a:r>
          </a:p>
          <a:p>
            <a:r>
              <a:rPr lang="hu-HU" dirty="0" smtClean="0"/>
              <a:t>Algéria</a:t>
            </a:r>
            <a:r>
              <a:rPr lang="hu-HU" dirty="0"/>
              <a:t>, Azerbajdzsán, Egyiptom, </a:t>
            </a:r>
            <a:r>
              <a:rPr lang="hu-HU" dirty="0" smtClean="0"/>
              <a:t>Fehéroroszország, Grúzia</a:t>
            </a:r>
            <a:r>
              <a:rPr lang="hu-HU" dirty="0"/>
              <a:t>, Izrael, Jordánia, Libanon, Líbia, Marokkó, Moldova, </a:t>
            </a:r>
            <a:r>
              <a:rPr lang="hu-HU" dirty="0" smtClean="0"/>
              <a:t>Örményország</a:t>
            </a:r>
            <a:r>
              <a:rPr lang="hu-HU" dirty="0"/>
              <a:t>, </a:t>
            </a:r>
            <a:r>
              <a:rPr lang="hu-HU" dirty="0" smtClean="0"/>
              <a:t>Palesztina, Szíria</a:t>
            </a:r>
            <a:r>
              <a:rPr lang="hu-HU" dirty="0"/>
              <a:t>, Tunézia, Ukrajna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7522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Európai Megállapodások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1991-es maastrichti Európai Tanács – a keleti bővítés felvetése</a:t>
            </a:r>
          </a:p>
          <a:p>
            <a:r>
              <a:rPr lang="hu-HU" dirty="0" smtClean="0"/>
              <a:t>Magyarország: (1991. december 16; 1994. évi I. törvény) Társulási Szerződés 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0126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Potenciális tagjelöltség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Potenciális </a:t>
            </a:r>
            <a:r>
              <a:rPr lang="hu-HU" dirty="0"/>
              <a:t>tagjelölt országok </a:t>
            </a:r>
            <a:endParaRPr lang="hu-HU" dirty="0" smtClean="0"/>
          </a:p>
          <a:p>
            <a:r>
              <a:rPr lang="hu-HU" dirty="0" smtClean="0"/>
              <a:t>2016 </a:t>
            </a:r>
            <a:r>
              <a:rPr lang="hu-HU" dirty="0"/>
              <a:t>februárja óta </a:t>
            </a:r>
            <a:r>
              <a:rPr lang="hu-HU" dirty="0" smtClean="0"/>
              <a:t>Bosznia–Hercegovina </a:t>
            </a:r>
          </a:p>
          <a:p>
            <a:r>
              <a:rPr lang="hu-HU" dirty="0" smtClean="0"/>
              <a:t>Sajátos helyzetét </a:t>
            </a:r>
            <a:r>
              <a:rPr lang="hu-HU" dirty="0"/>
              <a:t>is figyelembe véve Koszovó</a:t>
            </a:r>
          </a:p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906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Tagjelöltség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tagjelölt státusz – Európai Tanács – a Bizottság kedvező véleményét és az Európai Tanács hozzájárulását követően</a:t>
            </a:r>
          </a:p>
          <a:p>
            <a:r>
              <a:rPr lang="hu-HU" dirty="0"/>
              <a:t>uniós </a:t>
            </a:r>
            <a:r>
              <a:rPr lang="hu-HU" dirty="0" err="1"/>
              <a:t>acquis</a:t>
            </a:r>
            <a:r>
              <a:rPr lang="hu-HU" dirty="0"/>
              <a:t> átvétele </a:t>
            </a:r>
            <a:endParaRPr lang="hu-HU" dirty="0" smtClean="0"/>
          </a:p>
          <a:p>
            <a:r>
              <a:rPr lang="hu-HU" dirty="0" smtClean="0"/>
              <a:t>Bizottság: </a:t>
            </a:r>
            <a:r>
              <a:rPr lang="hu-HU" dirty="0" err="1" smtClean="0"/>
              <a:t>országjelentések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8385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Tagjelöltség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Tagjelölt </a:t>
            </a:r>
            <a:r>
              <a:rPr lang="hu-HU" dirty="0"/>
              <a:t>országok </a:t>
            </a:r>
            <a:endParaRPr lang="hu-HU" dirty="0" smtClean="0"/>
          </a:p>
          <a:p>
            <a:r>
              <a:rPr lang="hu-HU" dirty="0" smtClean="0"/>
              <a:t>2005 decembere </a:t>
            </a:r>
            <a:r>
              <a:rPr lang="hu-HU" dirty="0"/>
              <a:t>óta Macedónia Volt Jugoszláv Köztársaság </a:t>
            </a:r>
            <a:endParaRPr lang="hu-HU" dirty="0" smtClean="0"/>
          </a:p>
          <a:p>
            <a:r>
              <a:rPr lang="hu-HU" dirty="0" smtClean="0"/>
              <a:t>2014 </a:t>
            </a:r>
            <a:r>
              <a:rPr lang="hu-HU" dirty="0"/>
              <a:t>júniusa óta </a:t>
            </a:r>
            <a:r>
              <a:rPr lang="hu-HU" dirty="0" smtClean="0"/>
              <a:t>Albánia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6321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csatlakozás folyamata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formális kérelmet szükséges benyújtani a csatlakozásról </a:t>
            </a:r>
            <a:r>
              <a:rPr lang="hu-HU" dirty="0"/>
              <a:t>a Tanácshoz </a:t>
            </a:r>
            <a:endParaRPr lang="hu-HU" dirty="0" smtClean="0"/>
          </a:p>
          <a:p>
            <a:r>
              <a:rPr lang="hu-HU" dirty="0" smtClean="0"/>
              <a:t>a Tanács a csatlakozási kérelemről tájékoztatja az Európai Parlamentet, a Bizottságot és a nemzeti parlamenteket</a:t>
            </a:r>
          </a:p>
          <a:p>
            <a:r>
              <a:rPr lang="hu-HU" dirty="0" smtClean="0"/>
              <a:t>a Tanács felkéri a Bizottságot: mérje </a:t>
            </a:r>
            <a:r>
              <a:rPr lang="hu-HU" dirty="0"/>
              <a:t>fel a jelentkező ország alkalmasságát a tagság feltételeinek teljesítésére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3344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csatlakozás </a:t>
            </a:r>
            <a:r>
              <a:rPr lang="hu-HU" dirty="0" smtClean="0"/>
              <a:t>folyamata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Bizottság pozitív véleménye és a Tanács egyhangúlag elfogadott tárgyalási felhatalmazása alapján: csatlakozási tárgyalások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4538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Csatlakozás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Csatlakozások:</a:t>
            </a:r>
          </a:p>
          <a:p>
            <a:r>
              <a:rPr lang="hu-HU" dirty="0" smtClean="0"/>
              <a:t>Északi kibővülés</a:t>
            </a:r>
          </a:p>
          <a:p>
            <a:r>
              <a:rPr lang="hu-HU" dirty="0" smtClean="0"/>
              <a:t>Déli kibővülés</a:t>
            </a:r>
          </a:p>
          <a:p>
            <a:r>
              <a:rPr lang="hu-HU" dirty="0" smtClean="0"/>
              <a:t>Volt EFTA-államok</a:t>
            </a:r>
          </a:p>
          <a:p>
            <a:r>
              <a:rPr lang="hu-HU" dirty="0" smtClean="0"/>
              <a:t>Keleti kibővülés </a:t>
            </a:r>
          </a:p>
          <a:p>
            <a:r>
              <a:rPr lang="hu-HU" dirty="0" smtClean="0"/>
              <a:t>Horvátország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4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Csatlakozási tárgyalások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tárgyalási fejezetenként</a:t>
            </a:r>
          </a:p>
          <a:p>
            <a:r>
              <a:rPr lang="hu-HU" dirty="0"/>
              <a:t> </a:t>
            </a:r>
            <a:r>
              <a:rPr lang="hu-HU" dirty="0" smtClean="0"/>
              <a:t>derogáció</a:t>
            </a:r>
          </a:p>
          <a:p>
            <a:r>
              <a:rPr lang="hu-HU" dirty="0"/>
              <a:t>éves </a:t>
            </a:r>
            <a:r>
              <a:rPr lang="hu-HU" dirty="0" smtClean="0"/>
              <a:t>jelentések – az </a:t>
            </a:r>
            <a:r>
              <a:rPr lang="hu-HU" dirty="0"/>
              <a:t>Európai Parlament plenáris ülésen 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2282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Csatlakozási tárgyalások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/>
              <a:t>U</a:t>
            </a:r>
            <a:r>
              <a:rPr lang="hu-HU" dirty="0" smtClean="0"/>
              <a:t>niós tagságra irányuló tárgyalások folyamatban: </a:t>
            </a:r>
          </a:p>
          <a:p>
            <a:r>
              <a:rPr lang="hu-HU" dirty="0" smtClean="0"/>
              <a:t>2005 </a:t>
            </a:r>
            <a:r>
              <a:rPr lang="hu-HU" dirty="0"/>
              <a:t>októbere óta Törökországgal,</a:t>
            </a:r>
          </a:p>
          <a:p>
            <a:r>
              <a:rPr lang="hu-HU" dirty="0"/>
              <a:t>2012 júniusa óta Montenegróval, </a:t>
            </a:r>
            <a:endParaRPr lang="hu-HU" dirty="0" smtClean="0"/>
          </a:p>
          <a:p>
            <a:r>
              <a:rPr lang="hu-HU" dirty="0" smtClean="0"/>
              <a:t>2014 </a:t>
            </a:r>
            <a:r>
              <a:rPr lang="hu-HU" dirty="0"/>
              <a:t>januárja óta </a:t>
            </a:r>
            <a:r>
              <a:rPr lang="hu-HU" dirty="0" smtClean="0"/>
              <a:t>Szerbiával</a:t>
            </a:r>
          </a:p>
          <a:p>
            <a:r>
              <a:rPr lang="hu-HU" dirty="0"/>
              <a:t>Izland, </a:t>
            </a:r>
            <a:r>
              <a:rPr lang="hu-HU" dirty="0" smtClean="0"/>
              <a:t>2015 </a:t>
            </a:r>
            <a:r>
              <a:rPr lang="hu-HU" dirty="0"/>
              <a:t>márciusában </a:t>
            </a:r>
            <a:r>
              <a:rPr lang="hu-HU" dirty="0" smtClean="0"/>
              <a:t>a </a:t>
            </a:r>
            <a:r>
              <a:rPr lang="hu-HU" dirty="0"/>
              <a:t>tárgyalások felfüggesztése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24644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Csatlakozási szerződések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C</a:t>
            </a:r>
            <a:r>
              <a:rPr lang="hu-HU" dirty="0" smtClean="0"/>
              <a:t>satlakozási szerződés: </a:t>
            </a:r>
            <a:r>
              <a:rPr lang="hu-HU" dirty="0"/>
              <a:t>Horvátország </a:t>
            </a:r>
            <a:r>
              <a:rPr lang="hu-HU" dirty="0" smtClean="0"/>
              <a:t>(</a:t>
            </a:r>
            <a:r>
              <a:rPr lang="hu-HU" dirty="0"/>
              <a:t>2012), </a:t>
            </a:r>
            <a:r>
              <a:rPr lang="hu-HU" dirty="0" smtClean="0"/>
              <a:t> </a:t>
            </a:r>
            <a:r>
              <a:rPr lang="hu-HU" dirty="0"/>
              <a:t>Bolgár Köztársaság és Románia </a:t>
            </a:r>
            <a:r>
              <a:rPr lang="hu-HU" dirty="0" smtClean="0"/>
              <a:t>(</a:t>
            </a:r>
            <a:r>
              <a:rPr lang="hu-HU" dirty="0"/>
              <a:t>2005), </a:t>
            </a:r>
            <a:r>
              <a:rPr lang="hu-HU" dirty="0" smtClean="0"/>
              <a:t>Cseh </a:t>
            </a:r>
            <a:r>
              <a:rPr lang="hu-HU" dirty="0"/>
              <a:t>Köztársaság, Észtország, Ciprus, Lettország, Litvánia, Magyarország, Málta, Lengyelország, Szlovénia és Szlovákia </a:t>
            </a:r>
            <a:r>
              <a:rPr lang="hu-HU" dirty="0" smtClean="0"/>
              <a:t>(</a:t>
            </a:r>
            <a:r>
              <a:rPr lang="hu-HU" dirty="0"/>
              <a:t>2003), Ausztria, Finnország és Svédország </a:t>
            </a:r>
            <a:r>
              <a:rPr lang="hu-HU" dirty="0" smtClean="0"/>
              <a:t>(</a:t>
            </a:r>
            <a:r>
              <a:rPr lang="hu-HU" dirty="0"/>
              <a:t>1994),  Spanyolország és Portugália </a:t>
            </a:r>
            <a:r>
              <a:rPr lang="hu-HU" dirty="0" smtClean="0"/>
              <a:t>(</a:t>
            </a:r>
            <a:r>
              <a:rPr lang="hu-HU" dirty="0"/>
              <a:t>1985), Görögország </a:t>
            </a:r>
            <a:r>
              <a:rPr lang="hu-HU" dirty="0" smtClean="0"/>
              <a:t>(</a:t>
            </a:r>
            <a:r>
              <a:rPr lang="hu-HU" dirty="0"/>
              <a:t>1979), Dánia, Írország és az Egyesült Királyság </a:t>
            </a:r>
            <a:r>
              <a:rPr lang="hu-HU" dirty="0" smtClean="0"/>
              <a:t>(</a:t>
            </a:r>
            <a:r>
              <a:rPr lang="hu-HU" dirty="0"/>
              <a:t>1972)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3231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Csatlakozás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smtClean="0"/>
              <a:t>Tanács </a:t>
            </a:r>
            <a:r>
              <a:rPr lang="hu-HU" dirty="0"/>
              <a:t>egyhangú </a:t>
            </a:r>
            <a:r>
              <a:rPr lang="hu-HU" dirty="0" smtClean="0"/>
              <a:t>jóváhagyás</a:t>
            </a:r>
          </a:p>
          <a:p>
            <a:r>
              <a:rPr lang="hu-HU" dirty="0" smtClean="0"/>
              <a:t>Európai </a:t>
            </a:r>
            <a:r>
              <a:rPr lang="hu-HU" dirty="0"/>
              <a:t>Parlament </a:t>
            </a:r>
            <a:r>
              <a:rPr lang="hu-HU" dirty="0" smtClean="0"/>
              <a:t>egyetértés</a:t>
            </a:r>
          </a:p>
          <a:p>
            <a:r>
              <a:rPr lang="hu-HU" dirty="0" smtClean="0"/>
              <a:t>csatlakozási </a:t>
            </a:r>
            <a:r>
              <a:rPr lang="hu-HU" dirty="0"/>
              <a:t>szerződést </a:t>
            </a:r>
            <a:r>
              <a:rPr lang="hu-HU" dirty="0" smtClean="0"/>
              <a:t>valamennyi </a:t>
            </a:r>
            <a:r>
              <a:rPr lang="hu-HU" dirty="0"/>
              <a:t>uniós ország, </a:t>
            </a:r>
            <a:r>
              <a:rPr lang="hu-HU" dirty="0" smtClean="0"/>
              <a:t>a </a:t>
            </a:r>
            <a:r>
              <a:rPr lang="hu-HU" dirty="0"/>
              <a:t>csatlakozó ország </a:t>
            </a:r>
            <a:r>
              <a:rPr lang="hu-HU" dirty="0" smtClean="0"/>
              <a:t>aláírja </a:t>
            </a:r>
          </a:p>
          <a:p>
            <a:r>
              <a:rPr lang="hu-HU" dirty="0"/>
              <a:t>r</a:t>
            </a:r>
            <a:r>
              <a:rPr lang="hu-HU" dirty="0" smtClean="0"/>
              <a:t>atifikáció</a:t>
            </a:r>
          </a:p>
          <a:p>
            <a:r>
              <a:rPr lang="hu-HU" dirty="0" smtClean="0"/>
              <a:t>alapító </a:t>
            </a:r>
            <a:r>
              <a:rPr lang="hu-HU" dirty="0"/>
              <a:t>szerződések </a:t>
            </a:r>
            <a:r>
              <a:rPr lang="hu-HU" dirty="0" smtClean="0"/>
              <a:t>módosítása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3663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Felfüggesztés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Szerződések felfüggesztése nem lehetséges</a:t>
            </a:r>
          </a:p>
          <a:p>
            <a:r>
              <a:rPr lang="hu-HU" dirty="0"/>
              <a:t>uniós tagállamok vonatkozásában a tagsággal összefüggő egyes jogok szankciós </a:t>
            </a:r>
            <a:r>
              <a:rPr lang="hu-HU" dirty="0" smtClean="0"/>
              <a:t>felfüggesztése (</a:t>
            </a:r>
            <a:r>
              <a:rPr lang="hu-HU" dirty="0"/>
              <a:t>megsérti az EUSZ 2. </a:t>
            </a:r>
            <a:r>
              <a:rPr lang="hu-HU" dirty="0" smtClean="0"/>
              <a:t>cikkét)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35229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Tagság megszűnése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/>
              <a:t>államnak, vagy az Európai Uniónak mint szervezetnek a </a:t>
            </a:r>
            <a:r>
              <a:rPr lang="hu-HU" dirty="0" smtClean="0"/>
              <a:t>megszűnése</a:t>
            </a:r>
          </a:p>
          <a:p>
            <a:r>
              <a:rPr lang="hu-HU" dirty="0" smtClean="0"/>
              <a:t>klasszikus </a:t>
            </a:r>
            <a:r>
              <a:rPr lang="hu-HU" dirty="0"/>
              <a:t>szerződési jogi elveknek megfelelően </a:t>
            </a:r>
            <a:r>
              <a:rPr lang="hu-HU" dirty="0" smtClean="0"/>
              <a:t>elvi lehetőség: </a:t>
            </a:r>
          </a:p>
          <a:p>
            <a:r>
              <a:rPr lang="hu-HU" dirty="0" smtClean="0"/>
              <a:t>A) kilépés (</a:t>
            </a:r>
            <a:r>
              <a:rPr lang="hu-HU" dirty="0"/>
              <a:t>tagállam önkéntes </a:t>
            </a:r>
            <a:r>
              <a:rPr lang="hu-HU" dirty="0" smtClean="0"/>
              <a:t>elhatározásával), </a:t>
            </a:r>
          </a:p>
          <a:p>
            <a:r>
              <a:rPr lang="hu-HU" dirty="0" smtClean="0"/>
              <a:t>B) kizárás (többi tagállam, szankció)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2202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Kilépési formula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Lisszaboni </a:t>
            </a:r>
            <a:r>
              <a:rPr lang="hu-HU" dirty="0"/>
              <a:t>Szerződés hatályba lépése </a:t>
            </a:r>
            <a:r>
              <a:rPr lang="hu-HU" dirty="0" smtClean="0"/>
              <a:t>óta</a:t>
            </a:r>
          </a:p>
          <a:p>
            <a:r>
              <a:rPr lang="hu-HU" dirty="0" smtClean="0"/>
              <a:t>50. cikk</a:t>
            </a:r>
          </a:p>
          <a:p>
            <a:r>
              <a:rPr lang="hu-HU" dirty="0"/>
              <a:t>Saját alkotmányos követelményeivel összhangban a tagállamok bármelyike úgy határozhat, hogy kilép az </a:t>
            </a:r>
            <a:r>
              <a:rPr lang="hu-HU" dirty="0" smtClean="0"/>
              <a:t>Unióból</a:t>
            </a:r>
          </a:p>
          <a:p>
            <a:r>
              <a:rPr lang="hu-HU" dirty="0" smtClean="0"/>
              <a:t>Kilépési nyilatkozat </a:t>
            </a:r>
            <a:r>
              <a:rPr lang="hu-HU" dirty="0"/>
              <a:t>visszavonható (C‑621/18. sz. </a:t>
            </a:r>
            <a:r>
              <a:rPr lang="hu-HU" dirty="0" smtClean="0"/>
              <a:t>ügy)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9493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Kilépési folyamat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Tagállam: kilépésre </a:t>
            </a:r>
            <a:r>
              <a:rPr lang="hu-HU" dirty="0"/>
              <a:t>vonatkozó szándékát az Európai Tanácsnak köteles </a:t>
            </a:r>
            <a:r>
              <a:rPr lang="hu-HU" dirty="0" smtClean="0"/>
              <a:t>bejelenteni</a:t>
            </a:r>
          </a:p>
          <a:p>
            <a:r>
              <a:rPr lang="hu-HU" dirty="0"/>
              <a:t>Európai Unió tárgyalásokat folytat ezzel az </a:t>
            </a:r>
            <a:r>
              <a:rPr lang="hu-HU" dirty="0" smtClean="0"/>
              <a:t>állammal</a:t>
            </a:r>
          </a:p>
          <a:p>
            <a:r>
              <a:rPr lang="hu-HU" dirty="0" smtClean="0"/>
              <a:t>Eredmény: megállapodás (kilépés, jövőbeni kapcsolatok) 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62012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Kilépés bejelentése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Kilépést be kell jelenteni </a:t>
            </a:r>
          </a:p>
          <a:p>
            <a:r>
              <a:rPr lang="hu-HU" dirty="0" smtClean="0"/>
              <a:t>Bejelentéstől </a:t>
            </a:r>
            <a:r>
              <a:rPr lang="hu-HU" dirty="0"/>
              <a:t>az érintett tagállamot az egyhangú és minősített többségi döntés meghozatala során figyelmen kívül kell hagyni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25216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Kilépési tárgyalások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két éves </a:t>
            </a:r>
            <a:r>
              <a:rPr lang="hu-HU" dirty="0" smtClean="0"/>
              <a:t>határidő (Európai </a:t>
            </a:r>
            <a:r>
              <a:rPr lang="hu-HU" dirty="0"/>
              <a:t>Tanács az érintett tagállammal egyetértésben ennek a határidőnek a </a:t>
            </a:r>
            <a:r>
              <a:rPr lang="hu-HU" dirty="0" smtClean="0"/>
              <a:t>meghosszabbításáról dönthet)</a:t>
            </a:r>
          </a:p>
          <a:p>
            <a:r>
              <a:rPr lang="hu-HU" dirty="0" smtClean="0"/>
              <a:t>Tárgyalások eredményesek  </a:t>
            </a:r>
          </a:p>
          <a:p>
            <a:r>
              <a:rPr lang="hu-HU" dirty="0" smtClean="0"/>
              <a:t>Megállapodás: innentől alkalmazhatatlanok a Szerződések</a:t>
            </a:r>
          </a:p>
          <a:p>
            <a:r>
              <a:rPr lang="hu-HU" dirty="0"/>
              <a:t>két év elteltével a Szerződések az érintett államra többé nem alkalmazhatók</a:t>
            </a:r>
          </a:p>
        </p:txBody>
      </p:sp>
      <p:pic>
        <p:nvPicPr>
          <p:cNvPr id="1026" name="Picture 2" descr="C:\Users\Gombos Katalin\AppData\Local\Microsoft\Windows\INetCache\IE\7ETFJJNF\arrow_right-150x15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924944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29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5467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Csatlakozási feltételek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1993-ig íratlan szabályok</a:t>
            </a:r>
          </a:p>
          <a:p>
            <a:r>
              <a:rPr lang="hu-HU" dirty="0" smtClean="0"/>
              <a:t>1993: Koppenhágai kritériumok</a:t>
            </a:r>
          </a:p>
          <a:p>
            <a:r>
              <a:rPr lang="hu-HU" dirty="0" smtClean="0"/>
              <a:t>Madridi többlettel kiegészült koppenhágai kritériumok</a:t>
            </a:r>
          </a:p>
          <a:p>
            <a:r>
              <a:rPr lang="hu-HU" dirty="0" smtClean="0"/>
              <a:t>Lisszaboni Szerződés szerinti kritériumok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84308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Megállapodás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Svájc-típusú (</a:t>
            </a:r>
            <a:r>
              <a:rPr lang="hu-HU" dirty="0" err="1" smtClean="0"/>
              <a:t>soft-Brexit</a:t>
            </a:r>
            <a:r>
              <a:rPr lang="hu-HU" dirty="0" smtClean="0"/>
              <a:t>)</a:t>
            </a:r>
          </a:p>
          <a:p>
            <a:r>
              <a:rPr lang="hu-HU" dirty="0" smtClean="0"/>
              <a:t>Norvég-típusú</a:t>
            </a:r>
          </a:p>
          <a:p>
            <a:r>
              <a:rPr lang="hu-HU" dirty="0" smtClean="0"/>
              <a:t>CETA</a:t>
            </a:r>
          </a:p>
          <a:p>
            <a:r>
              <a:rPr lang="hu-HU" dirty="0" smtClean="0"/>
              <a:t>CETA+ (</a:t>
            </a:r>
            <a:r>
              <a:rPr lang="hu-HU" dirty="0" err="1"/>
              <a:t>h</a:t>
            </a:r>
            <a:r>
              <a:rPr lang="hu-HU" dirty="0" err="1" smtClean="0"/>
              <a:t>ard-Brexit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Sui</a:t>
            </a:r>
            <a:r>
              <a:rPr lang="hu-HU" dirty="0" smtClean="0"/>
              <a:t> generis</a:t>
            </a:r>
          </a:p>
          <a:p>
            <a:r>
              <a:rPr lang="hu-HU" dirty="0" smtClean="0"/>
              <a:t>WTO</a:t>
            </a:r>
          </a:p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30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1314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Első elvárások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Földrajzi értelemben Európa állama</a:t>
            </a:r>
          </a:p>
          <a:p>
            <a:r>
              <a:rPr lang="hu-HU" dirty="0" smtClean="0"/>
              <a:t>Demokratikus berendezkedés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6660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Koppenhágai kritériumok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tagságra vágyó országnak:</a:t>
            </a:r>
          </a:p>
          <a:p>
            <a:pPr marL="0" indent="0">
              <a:buNone/>
            </a:pPr>
            <a:r>
              <a:rPr lang="hu-HU" dirty="0" smtClean="0"/>
              <a:t>a) biztosítania kell a demokrácia, a jogállamiság, az emberi jogok és a kisebbségek védelmét; </a:t>
            </a:r>
          </a:p>
          <a:p>
            <a:pPr marL="0" indent="0">
              <a:buNone/>
            </a:pPr>
            <a:r>
              <a:rPr lang="hu-HU" dirty="0" smtClean="0"/>
              <a:t>b) működőképes és versenyképes piacgazdasággal kell rendelkeznie; </a:t>
            </a:r>
          </a:p>
          <a:p>
            <a:pPr marL="0" indent="0">
              <a:buNone/>
            </a:pPr>
            <a:r>
              <a:rPr lang="hu-HU" dirty="0" smtClean="0"/>
              <a:t>c) vállalnia kell a politikai unióval, valamint a gazdasági és monetáris unióval járó kötelezettségeket.</a:t>
            </a:r>
          </a:p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940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Koppenhágai kritériumok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Uniónak: </a:t>
            </a:r>
          </a:p>
          <a:p>
            <a:pPr marL="0" indent="0">
              <a:buNone/>
            </a:pPr>
            <a:r>
              <a:rPr lang="hu-HU" dirty="0" smtClean="0"/>
              <a:t>d) képesnek kell lennie az új államok befogadására oly módon, hogy a csatlakozás ne fékezze az integráció dinamizmusát, ne csökkentse az integráció szintjét.</a:t>
            </a:r>
          </a:p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199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Madridi többlettel kiegészült koppenhágai kritériumok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a) </a:t>
            </a:r>
            <a:r>
              <a:rPr lang="hu-HU" dirty="0" err="1" smtClean="0"/>
              <a:t>a</a:t>
            </a:r>
            <a:r>
              <a:rPr lang="hu-HU" dirty="0" smtClean="0"/>
              <a:t> demokráciát, a jogállamiság és az emberi jogok érvényesülését, valamint a kisebbségi jogok tiszteletben tartását és védelmét garantáló stabil intézmények; </a:t>
            </a:r>
          </a:p>
          <a:p>
            <a:pPr marL="0" indent="0">
              <a:buNone/>
            </a:pPr>
            <a:r>
              <a:rPr lang="hu-HU" dirty="0" smtClean="0"/>
              <a:t>b) működő piacgazdaság és képesség az Unión belüli versenyviszonyokkal és piaci erőkkel való megbirkózásra; </a:t>
            </a:r>
          </a:p>
          <a:p>
            <a:pPr marL="0" indent="0">
              <a:buNone/>
            </a:pPr>
            <a:r>
              <a:rPr lang="hu-HU" dirty="0" smtClean="0"/>
              <a:t>c) a tagságból eredő kötelezettségek – többek között a politikai, gazdasági és monetáris unió céljai – felvállalásának és hatékony végrehajtásának képessége.  </a:t>
            </a:r>
          </a:p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1431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Madridi többlettel kiegészült koppenhágai kritériumok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Új feltétel:</a:t>
            </a:r>
          </a:p>
          <a:p>
            <a:pPr marL="0" indent="0">
              <a:buNone/>
            </a:pPr>
            <a:r>
              <a:rPr lang="hu-HU" dirty="0" smtClean="0"/>
              <a:t>d) a tagjelölt országnak képesnek kell lennie az uniós jogszabályok alkalmazására, valamint az uniós jog nemzeti jogba – a megfelelő igazgatási és igazságszolgáltatási struktúrákon keresztül – történő átültetése hatékony végrehajtásának biztosítására.</a:t>
            </a:r>
          </a:p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7246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Lisszaboni Szerződés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smtClean="0"/>
              <a:t>Kérelem benyújtásának feltétele a 2. cikkben említett alapértékek tiszteletben tartása is</a:t>
            </a:r>
          </a:p>
          <a:p>
            <a:r>
              <a:rPr lang="hu-HU" dirty="0" smtClean="0"/>
              <a:t>A tagságra vágyó államnak elkötelezettnek kell lennie </a:t>
            </a:r>
            <a:r>
              <a:rPr lang="hu-HU" dirty="0" smtClean="0"/>
              <a:t>az </a:t>
            </a:r>
            <a:r>
              <a:rPr lang="hu-HU" dirty="0" smtClean="0"/>
              <a:t>Unió alapértékei mellett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24A18-09BB-4FFE-86E2-66F1801659B7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5619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926</Words>
  <Application>Microsoft Office PowerPoint</Application>
  <PresentationFormat>Diavetítés a képernyőre (4:3 oldalarány)</PresentationFormat>
  <Paragraphs>173</Paragraphs>
  <Slides>30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30</vt:i4>
      </vt:variant>
    </vt:vector>
  </HeadingPairs>
  <TitlesOfParts>
    <vt:vector size="34" baseType="lpstr">
      <vt:lpstr>Calibri</vt:lpstr>
      <vt:lpstr>Constantia</vt:lpstr>
      <vt:lpstr>Wingdings 2</vt:lpstr>
      <vt:lpstr>Áramlás</vt:lpstr>
      <vt:lpstr>Az uniós tagság létszakaszai: csatlakozás, felfüggesztés, kilépés</vt:lpstr>
      <vt:lpstr>Csatlakozás</vt:lpstr>
      <vt:lpstr>Csatlakozási feltételek</vt:lpstr>
      <vt:lpstr>Első elvárások</vt:lpstr>
      <vt:lpstr>Koppenhágai kritériumok I.</vt:lpstr>
      <vt:lpstr>Koppenhágai kritériumok II.</vt:lpstr>
      <vt:lpstr>Madridi többlettel kiegészült koppenhágai kritériumok I.</vt:lpstr>
      <vt:lpstr>Madridi többlettel kiegészült koppenhágai kritériumok II.</vt:lpstr>
      <vt:lpstr>Lisszaboni Szerződés</vt:lpstr>
      <vt:lpstr>Az Unió alapértékei</vt:lpstr>
      <vt:lpstr>Az integrációhoz való közeledés lépései</vt:lpstr>
      <vt:lpstr>Partnerség</vt:lpstr>
      <vt:lpstr>Szomszédságpolitika</vt:lpstr>
      <vt:lpstr>Európai Megállapodások</vt:lpstr>
      <vt:lpstr>Potenciális tagjelöltség</vt:lpstr>
      <vt:lpstr>Tagjelöltség</vt:lpstr>
      <vt:lpstr>Tagjelöltség II.</vt:lpstr>
      <vt:lpstr>A csatlakozás folyamata</vt:lpstr>
      <vt:lpstr>A csatlakozás folyamata II.</vt:lpstr>
      <vt:lpstr>Csatlakozási tárgyalások</vt:lpstr>
      <vt:lpstr>Csatlakozási tárgyalások</vt:lpstr>
      <vt:lpstr>Csatlakozási szerződések </vt:lpstr>
      <vt:lpstr>Csatlakozás</vt:lpstr>
      <vt:lpstr>Felfüggesztés</vt:lpstr>
      <vt:lpstr>Tagság megszűnése</vt:lpstr>
      <vt:lpstr>Kilépési formula</vt:lpstr>
      <vt:lpstr>Kilépési folyamat</vt:lpstr>
      <vt:lpstr>Kilépés bejelentése</vt:lpstr>
      <vt:lpstr>Kilépési tárgyalások</vt:lpstr>
      <vt:lpstr>Megállapodás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uniós tagság létszakaszai: csatlakozás, felfüggesztés, kilépés</dc:title>
  <dc:creator>Gombos Katalin</dc:creator>
  <cp:lastModifiedBy>Simonné dr.Gombos Katalin</cp:lastModifiedBy>
  <cp:revision>14</cp:revision>
  <dcterms:created xsi:type="dcterms:W3CDTF">2017-03-12T16:53:34Z</dcterms:created>
  <dcterms:modified xsi:type="dcterms:W3CDTF">2019-02-19T12:58:25Z</dcterms:modified>
</cp:coreProperties>
</file>